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17"/>
  </p:notesMasterIdLst>
  <p:sldIdLst>
    <p:sldId id="465" r:id="rId2"/>
    <p:sldId id="256" r:id="rId3"/>
    <p:sldId id="257" r:id="rId4"/>
    <p:sldId id="343" r:id="rId5"/>
    <p:sldId id="297" r:id="rId6"/>
    <p:sldId id="271" r:id="rId7"/>
    <p:sldId id="464" r:id="rId8"/>
    <p:sldId id="273" r:id="rId9"/>
    <p:sldId id="341" r:id="rId10"/>
    <p:sldId id="258" r:id="rId11"/>
    <p:sldId id="310" r:id="rId12"/>
    <p:sldId id="312" r:id="rId13"/>
    <p:sldId id="293" r:id="rId14"/>
    <p:sldId id="303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6F00"/>
    <a:srgbClr val="CC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1" autoAdjust="0"/>
    <p:restoredTop sz="94660"/>
  </p:normalViewPr>
  <p:slideViewPr>
    <p:cSldViewPr>
      <p:cViewPr varScale="1">
        <p:scale>
          <a:sx n="61" d="100"/>
          <a:sy n="61" d="100"/>
        </p:scale>
        <p:origin x="129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34AB6-1FA0-4F46-8425-A89B436C1E76}" type="datetimeFigureOut">
              <a:rPr lang="en-US" smtClean="0"/>
              <a:t>22-Sep-21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FBE36-E397-457A-BADD-E09268918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64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43A8A6BE-41F8-4F57-B121-F67A5A8538C0}" type="slidenum">
              <a:rPr lang="ru-RU" altLang="en-US" smtClean="0"/>
              <a:pPr/>
              <a:t>6</a:t>
            </a:fld>
            <a:endParaRPr lang="ru-RU" altLang="en-US" dirty="0"/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5175" cy="3430588"/>
          </a:xfrm>
          <a:solidFill>
            <a:srgbClr val="FFFFFF"/>
          </a:solidFill>
          <a:ln/>
        </p:spPr>
      </p:sp>
      <p:sp>
        <p:nvSpPr>
          <p:cNvPr id="59396" name="Text Box 2"/>
          <p:cNvSpPr txBox="1">
            <a:spLocks noChangeArrowheads="1"/>
          </p:cNvSpPr>
          <p:nvPr/>
        </p:nvSpPr>
        <p:spPr bwMode="auto">
          <a:xfrm>
            <a:off x="686413" y="4344358"/>
            <a:ext cx="5485174" cy="411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4381" tIns="42190" rIns="84381" bIns="42190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o-RO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953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7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87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38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990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21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0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7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51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0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69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22-Sep-21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0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uimunteanu@gmail.com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bit.ly/3uXqNQV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2JyiGYi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7D02970-FEBD-40B7-97A3-AE975151986F}"/>
              </a:ext>
            </a:extLst>
          </p:cNvPr>
          <p:cNvSpPr/>
          <p:nvPr/>
        </p:nvSpPr>
        <p:spPr>
          <a:xfrm>
            <a:off x="1538720" y="4641620"/>
            <a:ext cx="6372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36550" algn="ctr">
              <a:spcBef>
                <a:spcPts val="9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altLang="en-US" sz="2800" b="1" dirty="0">
                <a:solidFill>
                  <a:srgbClr val="000000"/>
                </a:solidFill>
              </a:rPr>
              <a:t>Andrei N. Munteanu </a:t>
            </a:r>
          </a:p>
          <a:p>
            <a:pPr marL="342900" indent="-336550" algn="ctr"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altLang="en-US" sz="2800" b="1" dirty="0">
                <a:solidFill>
                  <a:srgbClr val="000000"/>
                </a:solidFill>
              </a:rPr>
              <a:t>e-mail: </a:t>
            </a:r>
            <a:r>
              <a:rPr lang="ro-RO" altLang="en-US" sz="2800" b="1" dirty="0">
                <a:solidFill>
                  <a:srgbClr val="000066"/>
                </a:solidFill>
                <a:hlinkClick r:id="rId2"/>
              </a:rPr>
              <a:t>luimunteanu@gmail.com</a:t>
            </a:r>
            <a:endParaRPr lang="ro-RO" altLang="en-US" sz="2800" b="1" dirty="0">
              <a:solidFill>
                <a:srgbClr val="000066"/>
              </a:solidFill>
            </a:endParaRPr>
          </a:p>
          <a:p>
            <a:pPr marL="342900" indent="-336550" algn="ctr"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o-RO" sz="2800" b="1" dirty="0">
                <a:solidFill>
                  <a:srgbClr val="000066"/>
                </a:solidFill>
              </a:rPr>
              <a:t>Tel: 060241939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AB0D12-C390-43BD-831E-A63F9EB47CF3}"/>
              </a:ext>
            </a:extLst>
          </p:cNvPr>
          <p:cNvSpPr/>
          <p:nvPr/>
        </p:nvSpPr>
        <p:spPr>
          <a:xfrm>
            <a:off x="467338" y="843677"/>
            <a:ext cx="8388836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MD" sz="5400" b="1" dirty="0">
                <a:solidFill>
                  <a:srgbClr val="926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Planificarea, managementul </a:t>
            </a:r>
          </a:p>
          <a:p>
            <a:pPr algn="ctr"/>
            <a:r>
              <a:rPr lang="ro-MD" sz="5400" b="1" dirty="0">
                <a:solidFill>
                  <a:srgbClr val="926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și guvernarea </a:t>
            </a:r>
          </a:p>
          <a:p>
            <a:pPr algn="ctr"/>
            <a:r>
              <a:rPr lang="ro-MD" sz="5400" b="1" dirty="0">
                <a:solidFill>
                  <a:srgbClr val="926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antreprenorialului social</a:t>
            </a:r>
            <a:endParaRPr lang="en-US" sz="5400" b="1" dirty="0">
              <a:solidFill>
                <a:srgbClr val="926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67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>
                <a:solidFill>
                  <a:srgbClr val="CC9B00"/>
                </a:solidFill>
              </a:rPr>
              <a:t>Avantajele planificării</a:t>
            </a:r>
            <a:endParaRPr lang="en-US" dirty="0">
              <a:solidFill>
                <a:srgbClr val="CC9B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547592"/>
          </a:xfrm>
        </p:spPr>
        <p:txBody>
          <a:bodyPr>
            <a:normAutofit/>
          </a:bodyPr>
          <a:lstStyle/>
          <a:p>
            <a:r>
              <a:rPr lang="ro-RO" sz="2800" dirty="0">
                <a:solidFill>
                  <a:srgbClr val="002060"/>
                </a:solidFill>
              </a:rPr>
              <a:t>Redistribuirea raţională a resurselor limitate ale organizaţiei;</a:t>
            </a:r>
          </a:p>
          <a:p>
            <a:r>
              <a:rPr lang="ro-RO" sz="2800" dirty="0">
                <a:solidFill>
                  <a:srgbClr val="002060"/>
                </a:solidFill>
              </a:rPr>
              <a:t>Promovarea celor mai rentabile direcţii de activitate;</a:t>
            </a:r>
          </a:p>
          <a:p>
            <a:r>
              <a:rPr lang="ro-RO" sz="2800" dirty="0">
                <a:solidFill>
                  <a:srgbClr val="002060"/>
                </a:solidFill>
              </a:rPr>
              <a:t>Stabilirea obiectivelor va facilita evaluarea şi controlul;</a:t>
            </a:r>
          </a:p>
          <a:p>
            <a:r>
              <a:rPr lang="ro-RO" sz="2800" dirty="0">
                <a:solidFill>
                  <a:srgbClr val="002060"/>
                </a:solidFill>
              </a:rPr>
              <a:t>Ajută la coordonarea activităţilor în organizaţie;</a:t>
            </a:r>
          </a:p>
          <a:p>
            <a:r>
              <a:rPr lang="ro-RO" sz="2800" dirty="0">
                <a:solidFill>
                  <a:srgbClr val="002060"/>
                </a:solidFill>
              </a:rPr>
              <a:t>Contribuie la îmbunătăţirea schimbului de informaţii în organizaţie;</a:t>
            </a:r>
          </a:p>
          <a:p>
            <a:r>
              <a:rPr lang="ro-RO" sz="2800" dirty="0">
                <a:solidFill>
                  <a:srgbClr val="002060"/>
                </a:solidFill>
              </a:rPr>
              <a:t>Delimitarea responsabilităţilor şi obligaţiilor personalului.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171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548" y="246990"/>
            <a:ext cx="7406640" cy="733738"/>
          </a:xfrm>
        </p:spPr>
        <p:txBody>
          <a:bodyPr/>
          <a:lstStyle/>
          <a:p>
            <a:pPr algn="ctr"/>
            <a:r>
              <a:rPr lang="vi-VN" dirty="0">
                <a:solidFill>
                  <a:schemeClr val="tx1"/>
                </a:solidFill>
              </a:rPr>
              <a:t>Funcţiile managementului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2606" y="1158750"/>
            <a:ext cx="8429652" cy="52578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vi-VN" sz="3200" dirty="0">
                <a:solidFill>
                  <a:srgbClr val="002060"/>
                </a:solidFill>
              </a:rPr>
              <a:t>Teoria clasică defineşte următoarele 4 funcţii ale managementului:</a:t>
            </a:r>
          </a:p>
          <a:p>
            <a:r>
              <a:rPr lang="vi-VN" sz="3200" b="1" dirty="0">
                <a:solidFill>
                  <a:srgbClr val="002060"/>
                </a:solidFill>
              </a:rPr>
              <a:t>Planificarea</a:t>
            </a:r>
            <a:r>
              <a:rPr lang="vi-VN" sz="3200" dirty="0">
                <a:solidFill>
                  <a:srgbClr val="002060"/>
                </a:solidFill>
              </a:rPr>
              <a:t> - Ce trebuie şi ce poate fi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vi-VN" sz="3200" dirty="0">
                <a:solidFill>
                  <a:srgbClr val="002060"/>
                </a:solidFill>
              </a:rPr>
              <a:t>realizat?</a:t>
            </a:r>
          </a:p>
          <a:p>
            <a:r>
              <a:rPr lang="vi-VN" sz="3200" b="1" dirty="0">
                <a:solidFill>
                  <a:srgbClr val="002060"/>
                </a:solidFill>
              </a:rPr>
              <a:t>Organizarea</a:t>
            </a:r>
            <a:r>
              <a:rPr lang="vi-VN" sz="3200" dirty="0">
                <a:solidFill>
                  <a:srgbClr val="002060"/>
                </a:solidFill>
              </a:rPr>
              <a:t> - Cine şi cum contribuie la realizare?</a:t>
            </a:r>
          </a:p>
          <a:p>
            <a:r>
              <a:rPr lang="vi-VN" sz="3200" b="1" dirty="0">
                <a:solidFill>
                  <a:srgbClr val="002060"/>
                </a:solidFill>
              </a:rPr>
              <a:t>Motivarea</a:t>
            </a:r>
            <a:r>
              <a:rPr lang="vi-VN" sz="3200" dirty="0">
                <a:solidFill>
                  <a:srgbClr val="002060"/>
                </a:solidFill>
              </a:rPr>
              <a:t> - Cum de satisfăcut necesităţile angajaţilor în vederea realizării obiectivelor stabilite?</a:t>
            </a:r>
          </a:p>
          <a:p>
            <a:r>
              <a:rPr lang="vi-VN" sz="3200" b="1" dirty="0">
                <a:solidFill>
                  <a:srgbClr val="002060"/>
                </a:solidFill>
              </a:rPr>
              <a:t>Controlul </a:t>
            </a:r>
            <a:r>
              <a:rPr lang="vi-VN" sz="3200" dirty="0">
                <a:solidFill>
                  <a:srgbClr val="002060"/>
                </a:solidFill>
              </a:rPr>
              <a:t>- Ce rezultate au fost atinse?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940966"/>
          </a:xfrm>
        </p:spPr>
        <p:txBody>
          <a:bodyPr>
            <a:normAutofit fontScale="90000"/>
          </a:bodyPr>
          <a:lstStyle/>
          <a:p>
            <a:pPr algn="ctr"/>
            <a:r>
              <a:rPr lang="ro-RO" sz="4000" dirty="0">
                <a:solidFill>
                  <a:srgbClr val="002060"/>
                </a:solidFill>
              </a:rPr>
              <a:t>Î</a:t>
            </a:r>
            <a:r>
              <a:rPr lang="vi-VN" sz="4000" dirty="0">
                <a:solidFill>
                  <a:srgbClr val="002060"/>
                </a:solidFill>
              </a:rPr>
              <a:t>n activitatea antreprenorială pot </a:t>
            </a:r>
            <a:br>
              <a:rPr lang="en-US" sz="4000" dirty="0">
                <a:solidFill>
                  <a:srgbClr val="002060"/>
                </a:solidFill>
              </a:rPr>
            </a:br>
            <a:r>
              <a:rPr lang="vi-VN" sz="4000" dirty="0">
                <a:solidFill>
                  <a:srgbClr val="002060"/>
                </a:solidFill>
              </a:rPr>
              <a:t>fi</a:t>
            </a:r>
            <a:r>
              <a:rPr lang="en-US" sz="4000" dirty="0">
                <a:solidFill>
                  <a:srgbClr val="002060"/>
                </a:solidFill>
              </a:rPr>
              <a:t> </a:t>
            </a:r>
            <a:r>
              <a:rPr lang="vi-VN" sz="4000" dirty="0">
                <a:solidFill>
                  <a:srgbClr val="002060"/>
                </a:solidFill>
              </a:rPr>
              <a:t>evidenţiate patru tipuri de planificări:</a:t>
            </a:r>
            <a:br>
              <a:rPr lang="vi-VN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357298"/>
            <a:ext cx="8429684" cy="5043502"/>
          </a:xfrm>
        </p:spPr>
        <p:txBody>
          <a:bodyPr>
            <a:noAutofit/>
          </a:bodyPr>
          <a:lstStyle/>
          <a:p>
            <a:r>
              <a:rPr lang="vi-VN" sz="2800" dirty="0">
                <a:solidFill>
                  <a:srgbClr val="002060"/>
                </a:solidFill>
              </a:rPr>
              <a:t>1. </a:t>
            </a:r>
            <a:r>
              <a:rPr lang="vi-VN" sz="2800" b="1" dirty="0">
                <a:solidFill>
                  <a:srgbClr val="002060"/>
                </a:solidFill>
              </a:rPr>
              <a:t>Planificarea operativă</a:t>
            </a:r>
            <a:r>
              <a:rPr lang="ro-RO" sz="2800" dirty="0">
                <a:solidFill>
                  <a:srgbClr val="002060"/>
                </a:solidFill>
              </a:rPr>
              <a:t>-</a:t>
            </a:r>
            <a:r>
              <a:rPr lang="vi-VN" sz="2800" dirty="0">
                <a:solidFill>
                  <a:srgbClr val="002060"/>
                </a:solidFill>
              </a:rPr>
              <a:t>reprezintă lanificarea de zi cu zi, posibil, pentru următoarele 5-6 zile.</a:t>
            </a:r>
          </a:p>
          <a:p>
            <a:r>
              <a:rPr lang="vi-VN" sz="2800" dirty="0">
                <a:solidFill>
                  <a:srgbClr val="002060"/>
                </a:solidFill>
              </a:rPr>
              <a:t>2. </a:t>
            </a:r>
            <a:r>
              <a:rPr lang="vi-VN" sz="2800" b="1" dirty="0">
                <a:solidFill>
                  <a:srgbClr val="002060"/>
                </a:solidFill>
              </a:rPr>
              <a:t>Planificarea pe termen scurt</a:t>
            </a:r>
            <a:r>
              <a:rPr lang="ro-RO" sz="2800" b="1" dirty="0">
                <a:solidFill>
                  <a:srgbClr val="002060"/>
                </a:solidFill>
              </a:rPr>
              <a:t> </a:t>
            </a:r>
            <a:r>
              <a:rPr lang="ro-RO" sz="2800" dirty="0">
                <a:solidFill>
                  <a:srgbClr val="002060"/>
                </a:solidFill>
              </a:rPr>
              <a:t>-</a:t>
            </a:r>
            <a:r>
              <a:rPr lang="vi-VN" sz="2800" dirty="0">
                <a:solidFill>
                  <a:srgbClr val="002060"/>
                </a:solidFill>
              </a:rPr>
              <a:t> pentru o lună, trimestru, jumătate de an şi un an.</a:t>
            </a:r>
          </a:p>
          <a:p>
            <a:r>
              <a:rPr lang="vi-VN" sz="2800" dirty="0">
                <a:solidFill>
                  <a:srgbClr val="002060"/>
                </a:solidFill>
              </a:rPr>
              <a:t>3. </a:t>
            </a:r>
            <a:r>
              <a:rPr lang="vi-VN" sz="2800" b="1" dirty="0">
                <a:solidFill>
                  <a:srgbClr val="002060"/>
                </a:solidFill>
              </a:rPr>
              <a:t>Planificarea pe termen mediu </a:t>
            </a:r>
            <a:r>
              <a:rPr lang="ro-RO" sz="2800" dirty="0">
                <a:solidFill>
                  <a:srgbClr val="002060"/>
                </a:solidFill>
              </a:rPr>
              <a:t>- </a:t>
            </a:r>
            <a:r>
              <a:rPr lang="vi-VN" sz="2800" dirty="0">
                <a:solidFill>
                  <a:srgbClr val="002060"/>
                </a:solidFill>
              </a:rPr>
              <a:t>pentru următorii 2-3 ani cu mai cu prognoze mai puţin precise, dar cât mai realiste. </a:t>
            </a:r>
            <a:r>
              <a:rPr lang="ro-RO" sz="2800" i="1" dirty="0">
                <a:solidFill>
                  <a:srgbClr val="002060"/>
                </a:solidFill>
              </a:rPr>
              <a:t>E</a:t>
            </a:r>
            <a:r>
              <a:rPr lang="vi-VN" sz="2800" i="1" dirty="0">
                <a:solidFill>
                  <a:srgbClr val="002060"/>
                </a:solidFill>
              </a:rPr>
              <a:t>xemplu</a:t>
            </a:r>
            <a:r>
              <a:rPr lang="ro-RO" sz="2800" i="1" dirty="0">
                <a:solidFill>
                  <a:srgbClr val="002060"/>
                </a:solidFill>
              </a:rPr>
              <a:t>:</a:t>
            </a:r>
            <a:r>
              <a:rPr lang="vi-VN" sz="2800" i="1" dirty="0">
                <a:solidFill>
                  <a:srgbClr val="002060"/>
                </a:solidFill>
              </a:rPr>
              <a:t> </a:t>
            </a:r>
            <a:r>
              <a:rPr lang="vi-VN" sz="2800" b="1" i="1" dirty="0">
                <a:solidFill>
                  <a:srgbClr val="002060"/>
                </a:solidFill>
              </a:rPr>
              <a:t>Planul de Afaceri. </a:t>
            </a:r>
          </a:p>
          <a:p>
            <a:r>
              <a:rPr lang="vi-VN" sz="2800" dirty="0">
                <a:solidFill>
                  <a:srgbClr val="002060"/>
                </a:solidFill>
              </a:rPr>
              <a:t>4. </a:t>
            </a:r>
            <a:r>
              <a:rPr lang="vi-VN" sz="2800" b="1" dirty="0">
                <a:solidFill>
                  <a:srgbClr val="002060"/>
                </a:solidFill>
              </a:rPr>
              <a:t>Planificarea strategică</a:t>
            </a:r>
            <a:r>
              <a:rPr lang="ro-RO" sz="2800" b="1" dirty="0">
                <a:solidFill>
                  <a:srgbClr val="002060"/>
                </a:solidFill>
              </a:rPr>
              <a:t> </a:t>
            </a:r>
            <a:r>
              <a:rPr lang="ro-RO" sz="2800" dirty="0">
                <a:solidFill>
                  <a:srgbClr val="002060"/>
                </a:solidFill>
              </a:rPr>
              <a:t>- </a:t>
            </a:r>
            <a:r>
              <a:rPr lang="it-IT" sz="2800" dirty="0">
                <a:solidFill>
                  <a:srgbClr val="002060"/>
                </a:solidFill>
              </a:rPr>
              <a:t>va developa situaţia afacerii peste 10-15 ani</a:t>
            </a:r>
            <a:r>
              <a:rPr lang="ro-RO" sz="2800" dirty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4000" b="1" dirty="0">
                <a:solidFill>
                  <a:srgbClr val="C00000"/>
                </a:solidFill>
              </a:rPr>
              <a:t>Planul de afaceri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04800" y="1371600"/>
            <a:ext cx="8153400" cy="5029200"/>
          </a:xfrm>
        </p:spPr>
        <p:txBody>
          <a:bodyPr>
            <a:normAutofit fontScale="92500" lnSpcReduction="20000"/>
          </a:bodyPr>
          <a:lstStyle/>
          <a:p>
            <a:r>
              <a:rPr lang="ro-RO" sz="3200" b="1" dirty="0">
                <a:solidFill>
                  <a:srgbClr val="0070C0"/>
                </a:solidFill>
                <a:latin typeface="Arial Rounded MT Bold" pitchFamily="34" charset="0"/>
              </a:rPr>
              <a:t>este un instrument de planificare ce are rolul de a oferi o mai mare vizibilitate asupra țelurilor si evoluției unei anumite afaceri careia îi este dedicat.</a:t>
            </a:r>
          </a:p>
          <a:p>
            <a:r>
              <a:rPr lang="fr-FR" sz="3200" b="1" dirty="0">
                <a:solidFill>
                  <a:srgbClr val="0070C0"/>
                </a:solidFill>
                <a:latin typeface="Arial Rounded MT Bold" pitchFamily="34" charset="0"/>
              </a:rPr>
              <a:t>este un document scris, elaborat de </a:t>
            </a:r>
            <a:r>
              <a:rPr lang="ro-RO" sz="3200" b="1" dirty="0">
                <a:solidFill>
                  <a:srgbClr val="0070C0"/>
                </a:solidFill>
                <a:latin typeface="Arial Rounded MT Bold" pitchFamily="34" charset="0"/>
              </a:rPr>
              <a:t>î</a:t>
            </a:r>
            <a:r>
              <a:rPr lang="fr-FR" sz="3200" b="1" dirty="0">
                <a:solidFill>
                  <a:srgbClr val="0070C0"/>
                </a:solidFill>
                <a:latin typeface="Arial Rounded MT Bold" pitchFamily="34" charset="0"/>
              </a:rPr>
              <a:t>ntreprinzător </a:t>
            </a:r>
            <a:r>
              <a:rPr lang="ro-RO" sz="3200" b="1" dirty="0">
                <a:solidFill>
                  <a:srgbClr val="0070C0"/>
                </a:solidFill>
                <a:latin typeface="Arial Rounded MT Bold" pitchFamily="34" charset="0"/>
              </a:rPr>
              <a:t>î</a:t>
            </a:r>
            <a:r>
              <a:rPr lang="fr-FR" sz="3200" b="1" dirty="0">
                <a:solidFill>
                  <a:srgbClr val="0070C0"/>
                </a:solidFill>
                <a:latin typeface="Arial Rounded MT Bold" pitchFamily="34" charset="0"/>
              </a:rPr>
              <a:t>n</a:t>
            </a:r>
            <a:r>
              <a:rPr lang="ro-RO" sz="3200" b="1" dirty="0">
                <a:solidFill>
                  <a:srgbClr val="0070C0"/>
                </a:solidFill>
                <a:latin typeface="Arial Rounded MT Bold" pitchFamily="34" charset="0"/>
              </a:rPr>
              <a:t> care sunt descrise toate elementele relevante, atît interne cît şi cele externe,</a:t>
            </a:r>
            <a:r>
              <a:rPr lang="vi-VN" sz="3200" b="1" dirty="0">
                <a:solidFill>
                  <a:srgbClr val="0070C0"/>
                </a:solidFill>
              </a:rPr>
              <a:t> care vor influenţa viitoarea afacere. </a:t>
            </a:r>
            <a:endParaRPr lang="en-US" sz="3200" b="1" dirty="0">
              <a:solidFill>
                <a:srgbClr val="0070C0"/>
              </a:solidFill>
            </a:endParaRPr>
          </a:p>
          <a:p>
            <a:pPr>
              <a:buNone/>
            </a:pPr>
            <a:endParaRPr lang="ro-RO" sz="3200" b="1" dirty="0">
              <a:solidFill>
                <a:srgbClr val="0070C0"/>
              </a:solidFill>
              <a:latin typeface="Arial Rounded MT Bold" pitchFamily="34" charset="0"/>
            </a:endParaRPr>
          </a:p>
          <a:p>
            <a:r>
              <a:rPr lang="vi-VN" sz="3200" dirty="0">
                <a:solidFill>
                  <a:srgbClr val="0070C0"/>
                </a:solidFill>
              </a:rPr>
              <a:t>Este necesar să scrieţi </a:t>
            </a:r>
            <a:r>
              <a:rPr lang="ro-RO" sz="3200" dirty="0">
                <a:solidFill>
                  <a:srgbClr val="0070C0"/>
                </a:solidFill>
                <a:latin typeface="Arial Rounded MT Bold" pitchFamily="34" charset="0"/>
              </a:rPr>
              <a:t>î</a:t>
            </a:r>
            <a:r>
              <a:rPr lang="vi-VN" sz="3200" dirty="0">
                <a:solidFill>
                  <a:srgbClr val="0070C0"/>
                </a:solidFill>
              </a:rPr>
              <a:t>n</a:t>
            </a:r>
            <a:r>
              <a:rPr lang="ro-RO" sz="3200" dirty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vi-VN" sz="3200" dirty="0">
                <a:solidFill>
                  <a:srgbClr val="0070C0"/>
                </a:solidFill>
              </a:rPr>
              <a:t>aşa fel, </a:t>
            </a:r>
            <a:r>
              <a:rPr lang="ro-RO" sz="3200" dirty="0">
                <a:solidFill>
                  <a:srgbClr val="0070C0"/>
                </a:solidFill>
                <a:latin typeface="Arial Rounded MT Bold" pitchFamily="34" charset="0"/>
              </a:rPr>
              <a:t>î</a:t>
            </a:r>
            <a:r>
              <a:rPr lang="vi-VN" sz="3200" dirty="0">
                <a:solidFill>
                  <a:srgbClr val="0070C0"/>
                </a:solidFill>
              </a:rPr>
              <a:t>nc</a:t>
            </a:r>
            <a:r>
              <a:rPr lang="ro-RO" sz="3200" dirty="0">
                <a:solidFill>
                  <a:srgbClr val="0070C0"/>
                </a:solidFill>
                <a:latin typeface="Arial Rounded MT Bold" pitchFamily="34" charset="0"/>
              </a:rPr>
              <a:t>î</a:t>
            </a:r>
            <a:r>
              <a:rPr lang="vi-VN" sz="3200" dirty="0">
                <a:solidFill>
                  <a:srgbClr val="0070C0"/>
                </a:solidFill>
              </a:rPr>
              <a:t>t conţinutul lui să coincidă cu scopurile Dvs.</a:t>
            </a:r>
            <a:endParaRPr lang="en-US" sz="3200" dirty="0">
              <a:solidFill>
                <a:srgbClr val="0070C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229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091208"/>
          </a:xfrm>
        </p:spPr>
        <p:txBody>
          <a:bodyPr/>
          <a:lstStyle/>
          <a:p>
            <a:pPr algn="ctr"/>
            <a:r>
              <a:rPr lang="vi-VN" dirty="0">
                <a:solidFill>
                  <a:srgbClr val="002060"/>
                </a:solidFill>
              </a:rPr>
              <a:t>Planul de Afaceri</a:t>
            </a:r>
            <a:endParaRPr lang="ro-RO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752528"/>
          </a:xfrm>
        </p:spPr>
        <p:txBody>
          <a:bodyPr>
            <a:noAutofit/>
          </a:bodyPr>
          <a:lstStyle/>
          <a:p>
            <a:r>
              <a:rPr lang="ro-RO" sz="2800" dirty="0">
                <a:solidFill>
                  <a:srgbClr val="002060"/>
                </a:solidFill>
              </a:rPr>
              <a:t>este un plan </a:t>
            </a:r>
            <a:r>
              <a:rPr lang="vi-VN" sz="2800" dirty="0">
                <a:solidFill>
                  <a:srgbClr val="002060"/>
                </a:solidFill>
              </a:rPr>
              <a:t>complet care integrează mai multe planuri funcţionale, aşa ca</a:t>
            </a:r>
            <a:r>
              <a:rPr lang="ro-RO" sz="2800" dirty="0">
                <a:solidFill>
                  <a:srgbClr val="002060"/>
                </a:solidFill>
              </a:rPr>
              <a:t>:</a:t>
            </a:r>
            <a:r>
              <a:rPr lang="vi-VN" sz="2800" dirty="0">
                <a:solidFill>
                  <a:srgbClr val="002060"/>
                </a:solidFill>
              </a:rPr>
              <a:t> </a:t>
            </a:r>
            <a:endParaRPr lang="ro-RO" sz="28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vi-VN" sz="2800" dirty="0">
                <a:solidFill>
                  <a:srgbClr val="002060"/>
                </a:solidFill>
              </a:rPr>
              <a:t>Planul de</a:t>
            </a:r>
            <a:r>
              <a:rPr lang="ro-RO" sz="2800" dirty="0">
                <a:solidFill>
                  <a:srgbClr val="002060"/>
                </a:solidFill>
              </a:rPr>
              <a:t> Marketing, </a:t>
            </a:r>
          </a:p>
          <a:p>
            <a:pPr>
              <a:buFont typeface="Wingdings" pitchFamily="2" charset="2"/>
              <a:buChar char="Ø"/>
            </a:pPr>
            <a:r>
              <a:rPr lang="vi-VN" sz="2800" dirty="0">
                <a:solidFill>
                  <a:srgbClr val="002060"/>
                </a:solidFill>
              </a:rPr>
              <a:t>Planul </a:t>
            </a:r>
            <a:r>
              <a:rPr lang="ro-RO" sz="2800" dirty="0">
                <a:solidFill>
                  <a:srgbClr val="002060"/>
                </a:solidFill>
              </a:rPr>
              <a:t>Operaţional</a:t>
            </a:r>
          </a:p>
          <a:p>
            <a:pPr>
              <a:buFont typeface="Wingdings" pitchFamily="2" charset="2"/>
              <a:buChar char="Ø"/>
            </a:pPr>
            <a:r>
              <a:rPr lang="vi-VN" sz="2800" dirty="0">
                <a:solidFill>
                  <a:srgbClr val="002060"/>
                </a:solidFill>
              </a:rPr>
              <a:t>Planul </a:t>
            </a:r>
            <a:r>
              <a:rPr lang="ro-RO" sz="2800" dirty="0">
                <a:solidFill>
                  <a:srgbClr val="002060"/>
                </a:solidFill>
              </a:rPr>
              <a:t>Financiar </a:t>
            </a:r>
          </a:p>
          <a:p>
            <a:pPr>
              <a:buFont typeface="Wingdings" pitchFamily="2" charset="2"/>
              <a:buChar char="Ø"/>
            </a:pPr>
            <a:r>
              <a:rPr lang="vi-VN" sz="2800" dirty="0">
                <a:solidFill>
                  <a:srgbClr val="002060"/>
                </a:solidFill>
              </a:rPr>
              <a:t>Planul </a:t>
            </a:r>
            <a:r>
              <a:rPr lang="ro-RO" sz="2800" dirty="0">
                <a:solidFill>
                  <a:srgbClr val="002060"/>
                </a:solidFill>
              </a:rPr>
              <a:t>Resurse Umane</a:t>
            </a:r>
          </a:p>
          <a:p>
            <a:pPr>
              <a:buFont typeface="Wingdings" pitchFamily="2" charset="2"/>
              <a:buChar char="Ø"/>
            </a:pPr>
            <a:endParaRPr lang="ro-RO" sz="2800" dirty="0">
              <a:solidFill>
                <a:srgbClr val="002060"/>
              </a:solidFill>
            </a:endParaRPr>
          </a:p>
          <a:p>
            <a:r>
              <a:rPr lang="ro-RO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Poate fi orientat </a:t>
            </a:r>
            <a:r>
              <a:rPr lang="it-IT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 o perioadă mai scurtă – 1-2 ani, sau o perioadă mai lungă – 3-5 ani</a:t>
            </a:r>
            <a:r>
              <a:rPr lang="ro-RO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ce</a:t>
            </a:r>
            <a:r>
              <a:rPr lang="vi-VN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prezintă rezultate </a:t>
            </a:r>
            <a:r>
              <a:rPr lang="ro-RO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 </a:t>
            </a:r>
            <a:r>
              <a:rPr lang="it-IT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prognoze pe cel puţin 3 ani </a:t>
            </a:r>
            <a:r>
              <a:rPr lang="ro-RO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î</a:t>
            </a:r>
            <a:r>
              <a:rPr lang="it-IT" sz="2400" dirty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nainte.</a:t>
            </a:r>
            <a:endParaRPr lang="ro-RO" sz="2400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98148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>
                <a:solidFill>
                  <a:srgbClr val="002060"/>
                </a:solidFill>
              </a:rPr>
              <a:t>Neceistatea elaborării planului de afaceri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sz="3200" dirty="0">
                <a:solidFill>
                  <a:srgbClr val="002060"/>
                </a:solidFill>
              </a:rPr>
              <a:t>Antreprenorul are scopul de</a:t>
            </a:r>
            <a:r>
              <a:rPr lang="en-US" sz="3200" dirty="0">
                <a:solidFill>
                  <a:srgbClr val="002060"/>
                </a:solidFill>
              </a:rPr>
              <a:t> a</a:t>
            </a:r>
            <a:r>
              <a:rPr lang="ro-RO" sz="3200" dirty="0">
                <a:solidFill>
                  <a:srgbClr val="002060"/>
                </a:solidFill>
              </a:rPr>
              <a:t> obţine un credit;</a:t>
            </a:r>
          </a:p>
          <a:p>
            <a:r>
              <a:rPr lang="ro-RO" sz="3200" dirty="0">
                <a:solidFill>
                  <a:srgbClr val="002060"/>
                </a:solidFill>
              </a:rPr>
              <a:t>Crearea unei imagini de ansamblu a firmei;</a:t>
            </a:r>
          </a:p>
          <a:p>
            <a:r>
              <a:rPr lang="ro-RO" sz="3200" dirty="0">
                <a:solidFill>
                  <a:srgbClr val="002060"/>
                </a:solidFill>
              </a:rPr>
              <a:t>Contribuirea la estimarea unor noi idei;</a:t>
            </a:r>
          </a:p>
          <a:p>
            <a:r>
              <a:rPr lang="ro-RO" sz="3200" dirty="0">
                <a:solidFill>
                  <a:srgbClr val="002060"/>
                </a:solidFill>
              </a:rPr>
              <a:t>Schiţează căile de pătrundere pe piaţa de desfacere.</a:t>
            </a:r>
          </a:p>
          <a:p>
            <a:r>
              <a:rPr lang="ro-RO" sz="3200" b="1" dirty="0">
                <a:solidFill>
                  <a:srgbClr val="002060"/>
                </a:solidFill>
              </a:rPr>
              <a:t>Iniţierea afacerii.</a:t>
            </a:r>
            <a:endParaRPr lang="en-US" sz="32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800600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769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0" y="2547938"/>
            <a:ext cx="7146925" cy="3090862"/>
          </a:xfrm>
        </p:spPr>
        <p:txBody>
          <a:bodyPr>
            <a:normAutofit/>
          </a:bodyPr>
          <a:lstStyle/>
          <a:p>
            <a:pPr marL="457200" marR="3619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59715" algn="l"/>
              </a:tabLst>
            </a:pPr>
            <a:r>
              <a:rPr lang="ro-RO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Importanţa planificării afacerii.</a:t>
            </a:r>
            <a:endParaRPr lang="ro-RO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457200" marR="3619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59715" algn="l"/>
              </a:tabLst>
            </a:pPr>
            <a:r>
              <a:rPr lang="ro-RO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Elementele de bază şi funcţiile planului de afaceri.</a:t>
            </a:r>
            <a:endParaRPr lang="ro-RO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marL="457200" marR="36195" lvl="0" indent="-4572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o-RO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Structura şi conţinutul compartimentelor de bază ale planului </a:t>
            </a:r>
            <a:r>
              <a:rPr lang="en-US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o-RO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de afaceri</a:t>
            </a:r>
            <a:r>
              <a:rPr lang="en-US" sz="28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.</a:t>
            </a:r>
            <a:endParaRPr lang="ro-RO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7543800" cy="2286000"/>
          </a:xfrm>
        </p:spPr>
        <p:txBody>
          <a:bodyPr/>
          <a:lstStyle/>
          <a:p>
            <a:pPr algn="ctr"/>
            <a:r>
              <a:rPr lang="ro-RO" b="1" dirty="0"/>
              <a:t>Planificarea </a:t>
            </a:r>
            <a:br>
              <a:rPr lang="en-US" b="1" dirty="0"/>
            </a:br>
            <a:r>
              <a:rPr lang="ro-RO" b="1" dirty="0"/>
              <a:t>afacerii </a:t>
            </a:r>
            <a:endParaRPr lang="en-US" b="1" dirty="0"/>
          </a:p>
        </p:txBody>
      </p:sp>
      <p:pic>
        <p:nvPicPr>
          <p:cNvPr id="1026" name="Picture 2" descr="C:\Program Files (x86)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43232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724400"/>
            <a:ext cx="3352800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697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>
                <a:solidFill>
                  <a:srgbClr val="FFC000"/>
                </a:solidFill>
              </a:rPr>
              <a:t>Planificarea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7924800" cy="4772000"/>
          </a:xfrm>
        </p:spPr>
        <p:txBody>
          <a:bodyPr/>
          <a:lstStyle/>
          <a:p>
            <a:pPr marL="114300" indent="0" algn="ctr">
              <a:buNone/>
            </a:pPr>
            <a:endParaRPr lang="en-US" dirty="0"/>
          </a:p>
        </p:txBody>
      </p:sp>
      <p:pic>
        <p:nvPicPr>
          <p:cNvPr id="2051" name="Picture 3" descr="C:\Program Files (x86)\Microsoft Office\MEDIA\CAGCAT10\j023301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485093"/>
            <a:ext cx="4495800" cy="390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2209800" cy="208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547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8FF65A0-9E85-4829-A41C-456890CB4639}"/>
              </a:ext>
            </a:extLst>
          </p:cNvPr>
          <p:cNvGrpSpPr/>
          <p:nvPr/>
        </p:nvGrpSpPr>
        <p:grpSpPr>
          <a:xfrm>
            <a:off x="207817" y="1075796"/>
            <a:ext cx="8707583" cy="4685963"/>
            <a:chOff x="3" y="693176"/>
            <a:chExt cx="9154919" cy="624795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53A10096-2FC6-4D2A-989B-D58730815008}"/>
                </a:ext>
              </a:extLst>
            </p:cNvPr>
            <p:cNvSpPr/>
            <p:nvPr/>
          </p:nvSpPr>
          <p:spPr>
            <a:xfrm>
              <a:off x="3432370" y="720881"/>
              <a:ext cx="5722552" cy="5909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o-RO" sz="4500" dirty="0">
                  <a:solidFill>
                    <a:srgbClr val="BC0000"/>
                  </a:solidFill>
                </a:rPr>
                <a:t>”Când puteți măsura despre ce vorbiți și-l exprimați în cifre, știți ceva despre asta”.</a:t>
              </a:r>
              <a:endParaRPr lang="ro-RO" sz="3600" dirty="0">
                <a:solidFill>
                  <a:srgbClr val="BC0000"/>
                </a:solidFill>
              </a:endParaRPr>
            </a:p>
            <a:p>
              <a:endParaRPr lang="ro-RO" sz="3600" dirty="0"/>
            </a:p>
            <a:p>
              <a:r>
                <a:rPr lang="ro-RO" sz="3300" dirty="0"/>
                <a:t>Sursă: </a:t>
              </a:r>
              <a:r>
                <a:rPr lang="ro-RO" sz="3300" dirty="0">
                  <a:hlinkClick r:id="rId2"/>
                </a:rPr>
                <a:t>https://bit.ly/3uXqNQV</a:t>
              </a:r>
              <a:r>
                <a:rPr lang="ro-RO" sz="3300" dirty="0"/>
                <a:t>, (vizitat: 12.05.2021). </a:t>
              </a:r>
              <a:endParaRPr lang="ro-RO" sz="4050" dirty="0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E415B7B-4126-494A-AE46-5B69E8FB7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" y="693176"/>
              <a:ext cx="3421442" cy="6247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4635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>
                <a:solidFill>
                  <a:schemeClr val="tx1"/>
                </a:solidFill>
              </a:rPr>
              <a:t>Problemele soluţionate de manageri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4000" dirty="0">
                <a:solidFill>
                  <a:schemeClr val="tx1"/>
                </a:solidFill>
              </a:rPr>
              <a:t>CE se va face?</a:t>
            </a:r>
          </a:p>
          <a:p>
            <a:pPr algn="ctr"/>
            <a:r>
              <a:rPr lang="ro-RO" sz="4000" dirty="0">
                <a:solidFill>
                  <a:schemeClr val="tx1"/>
                </a:solidFill>
              </a:rPr>
              <a:t>CÂND  se va face?</a:t>
            </a:r>
          </a:p>
          <a:p>
            <a:pPr algn="ctr"/>
            <a:r>
              <a:rPr lang="ro-RO" sz="4000" dirty="0">
                <a:solidFill>
                  <a:schemeClr val="tx1"/>
                </a:solidFill>
              </a:rPr>
              <a:t>CUM  se va face?</a:t>
            </a:r>
          </a:p>
          <a:p>
            <a:pPr algn="ctr"/>
            <a:r>
              <a:rPr lang="ro-RO" sz="4000" dirty="0">
                <a:solidFill>
                  <a:schemeClr val="tx1"/>
                </a:solidFill>
              </a:rPr>
              <a:t>DE CE  se va face?</a:t>
            </a:r>
          </a:p>
          <a:p>
            <a:pPr algn="ctr"/>
            <a:r>
              <a:rPr lang="ro-RO" sz="4000" dirty="0">
                <a:solidFill>
                  <a:schemeClr val="tx1"/>
                </a:solidFill>
              </a:rPr>
              <a:t>CÂT  se va face?</a:t>
            </a:r>
            <a:endParaRPr lang="en-US" sz="40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Program Files (x86)\Microsoft Office\MEDIA\CAGCAT10\j029384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030114"/>
            <a:ext cx="1738274" cy="182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817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187036" y="548680"/>
            <a:ext cx="8767187" cy="55446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„Criza este un concept care înseamnă o </a:t>
            </a:r>
            <a:endParaRPr lang="en-US" altLang="en-US" sz="3600" dirty="0">
              <a:solidFill>
                <a:srgbClr val="002060"/>
              </a:solidFill>
            </a:endParaRP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stare de lucruri care nu corespunde unor </a:t>
            </a: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situații planificate sau preconizate; dacă nu </a:t>
            </a: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putem găsi explicații adecvate sau cauzele </a:t>
            </a: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care ne pot ajuta să înțelegem situația numită </a:t>
            </a: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„criză”, sau să o excludem, atunci putem vorbi </a:t>
            </a:r>
          </a:p>
          <a:p>
            <a:pPr marL="252413" indent="-252413"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dirty="0">
                <a:solidFill>
                  <a:srgbClr val="002060"/>
                </a:solidFill>
              </a:rPr>
              <a:t>de haos ca</a:t>
            </a:r>
            <a:r>
              <a:rPr lang="en-US" altLang="en-US" sz="3600" dirty="0">
                <a:solidFill>
                  <a:srgbClr val="002060"/>
                </a:solidFill>
              </a:rPr>
              <a:t> </a:t>
            </a:r>
            <a:r>
              <a:rPr lang="ro-RO" altLang="en-US" sz="3600" dirty="0">
                <a:solidFill>
                  <a:srgbClr val="002060"/>
                </a:solidFill>
              </a:rPr>
              <a:t>şi antipod al ordinii”. </a:t>
            </a:r>
          </a:p>
          <a:p>
            <a:pPr>
              <a:buClr>
                <a:srgbClr val="000000"/>
              </a:buClr>
              <a:buSzPct val="100000"/>
              <a:tabLst>
                <a:tab pos="252413" algn="l"/>
                <a:tab pos="588169" algn="l"/>
                <a:tab pos="925116" algn="l"/>
                <a:tab pos="1262063" algn="l"/>
                <a:tab pos="1599010" algn="l"/>
                <a:tab pos="1935956" algn="l"/>
                <a:tab pos="2272904" algn="l"/>
                <a:tab pos="2609850" algn="l"/>
                <a:tab pos="2946797" algn="l"/>
                <a:tab pos="3283744" algn="l"/>
                <a:tab pos="3620691" algn="l"/>
                <a:tab pos="3957638" algn="l"/>
                <a:tab pos="4294585" algn="l"/>
                <a:tab pos="4631531" algn="l"/>
                <a:tab pos="4968479" algn="l"/>
                <a:tab pos="5305425" algn="l"/>
                <a:tab pos="5642372" algn="l"/>
                <a:tab pos="5979319" algn="l"/>
                <a:tab pos="6316266" algn="l"/>
                <a:tab pos="6653213" algn="l"/>
                <a:tab pos="6990160" algn="l"/>
              </a:tabLst>
            </a:pPr>
            <a:r>
              <a:rPr lang="ro-RO" altLang="en-US" sz="3600" i="1" dirty="0">
                <a:solidFill>
                  <a:srgbClr val="002060"/>
                </a:solidFill>
              </a:rPr>
              <a:t>--Daun (1995)</a:t>
            </a:r>
            <a:r>
              <a:rPr lang="en-US" altLang="en-US" sz="3600" i="1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319" y="188640"/>
            <a:ext cx="5486400" cy="64807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5412C4-3D30-472F-95F4-12FCD0CAA60B}"/>
              </a:ext>
            </a:extLst>
          </p:cNvPr>
          <p:cNvSpPr txBox="1"/>
          <p:nvPr/>
        </p:nvSpPr>
        <p:spPr>
          <a:xfrm>
            <a:off x="173281" y="362066"/>
            <a:ext cx="3298638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ex., în timpul revoluției americane banii de hârtie s-au devalorizat de la 1$ la 2½₵. În Germania în 1923, trebuiau 726,000,000 mărci ca să cumperi ce puteai cumpăra cu 1 marcă în 1918.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F20242-8A28-4591-9B7A-F12E2C93076B}"/>
              </a:ext>
            </a:extLst>
          </p:cNvPr>
          <p:cNvSpPr txBox="1"/>
          <p:nvPr/>
        </p:nvSpPr>
        <p:spPr>
          <a:xfrm>
            <a:off x="185682" y="2434863"/>
            <a:ext cx="3298637" cy="2677656"/>
          </a:xfrm>
          <a:prstGeom prst="rect">
            <a:avLst/>
          </a:prstGeom>
          <a:solidFill>
            <a:srgbClr val="FFD243"/>
          </a:solidFill>
        </p:spPr>
        <p:txBody>
          <a:bodyPr wrap="square" rtlCol="0">
            <a:spAutoFit/>
          </a:bodyPr>
          <a:lstStyle/>
          <a:p>
            <a:r>
              <a:rPr lang="ro-RO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”În 1923, o gospodină germană ardea bancnote în soba de bucătărie, deoarece era mai ieftin de a arde mărci decât să le folosească pentru a cumpăra lemne de foc.”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145BE7-D1E8-47F3-8CE5-8D1F8DB62A85}"/>
              </a:ext>
            </a:extLst>
          </p:cNvPr>
          <p:cNvSpPr txBox="1"/>
          <p:nvPr/>
        </p:nvSpPr>
        <p:spPr>
          <a:xfrm>
            <a:off x="175290" y="5129328"/>
            <a:ext cx="3298637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o-RO" sz="1400" b="1" dirty="0"/>
              <a:t>--Morris, Kenneth M., &amp; Siegel, Alan M. (1993). /Ghid pentru înțelegerea banilor și investițiilor. The </a:t>
            </a:r>
            <a:r>
              <a:rPr lang="en-US" sz="1400" b="1" dirty="0"/>
              <a:t>Guide to Understanding Money and Investing</a:t>
            </a:r>
            <a:r>
              <a:rPr lang="ro-RO" sz="1400" b="1" dirty="0"/>
              <a:t>Wall Street Journal. Lightbulb Press, p. 7.</a:t>
            </a:r>
          </a:p>
        </p:txBody>
      </p:sp>
    </p:spTree>
    <p:extLst>
      <p:ext uri="{BB962C8B-B14F-4D97-AF65-F5344CB8AC3E}">
        <p14:creationId xmlns:p14="http://schemas.microsoft.com/office/powerpoint/2010/main" val="1508272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642" y="1950244"/>
            <a:ext cx="8782484" cy="2836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0E8C957-30D6-4648-A24A-BB0E7595F2C5}"/>
              </a:ext>
            </a:extLst>
          </p:cNvPr>
          <p:cNvSpPr txBox="1"/>
          <p:nvPr/>
        </p:nvSpPr>
        <p:spPr>
          <a:xfrm>
            <a:off x="1423556" y="1065068"/>
            <a:ext cx="631767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300" b="1" dirty="0">
                <a:solidFill>
                  <a:srgbClr val="A27B00"/>
                </a:solidFill>
              </a:rPr>
              <a:t>divergențe, polemici, conflicte</a:t>
            </a:r>
            <a:endParaRPr lang="en-US" sz="3300" b="1" dirty="0">
              <a:solidFill>
                <a:srgbClr val="A27B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188" y="1102290"/>
            <a:ext cx="8649269" cy="5216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Cauzele acestor dileme?</a:t>
            </a:r>
          </a:p>
          <a:p>
            <a:pPr>
              <a:buFont typeface="Arial" pitchFamily="34" charset="0"/>
              <a:buChar char="•"/>
            </a:pPr>
            <a:r>
              <a:rPr lang="ro-RO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lipsă de disciplină intelectuală</a:t>
            </a:r>
          </a:p>
          <a:p>
            <a:pPr>
              <a:buFont typeface="Arial" pitchFamily="34" charset="0"/>
              <a:buChar char="•"/>
            </a:pP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disonanţă cognitivă ( </a:t>
            </a:r>
            <a:r>
              <a:rPr lang="ro-RO" sz="3600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https://bit.ly/2JyiGYi</a:t>
            </a: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>
              <a:buFont typeface="Arial" pitchFamily="34" charset="0"/>
              <a:buChar char="•"/>
            </a:pP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deficit de abilităţi/competenţe atitudinale</a:t>
            </a:r>
            <a:endParaRPr lang="ro-RO" sz="27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o-RO" sz="27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vi-VN" b="1" i="1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Competența atitudinală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 este abilitatea de a adopta și a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adapta cea mai bună 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atitudine pentru a face față a ceea ce s-a întâmplat, se întâmplă sau s-ar putea 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întâmpla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 și de a nu fi blocat 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 atitudini obișnuite.”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o-RO" i="1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i.e. 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creativitate).</a:t>
            </a:r>
          </a:p>
          <a:p>
            <a:pPr algn="just"/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		--</a:t>
            </a:r>
            <a:r>
              <a:rPr lang="vi-VN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David Deane-Spread, inițiator de competențe atitudinale</a:t>
            </a:r>
            <a:r>
              <a:rPr lang="ro-RO" dirty="0">
                <a:solidFill>
                  <a:srgbClr val="A27B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o-RO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neaplicarea principiului “până la probe contrarii” î</a:t>
            </a:r>
            <a:r>
              <a:rPr lang="en-US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științe </a:t>
            </a:r>
          </a:p>
          <a:p>
            <a:pPr>
              <a:buFont typeface="Arial" pitchFamily="34" charset="0"/>
              <a:buChar char="•"/>
            </a:pPr>
            <a:r>
              <a:rPr lang="ro-RO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etc.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1028</TotalTime>
  <Words>691</Words>
  <Application>Microsoft Office PowerPoint</Application>
  <PresentationFormat>On-screen Show (4:3)</PresentationFormat>
  <Paragraphs>78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Arial Rounded MT Bold</vt:lpstr>
      <vt:lpstr>Arial Unicode MS</vt:lpstr>
      <vt:lpstr>Calibri</vt:lpstr>
      <vt:lpstr>Corbel</vt:lpstr>
      <vt:lpstr>Tahoma</vt:lpstr>
      <vt:lpstr>Times New Roman</vt:lpstr>
      <vt:lpstr>Verdana</vt:lpstr>
      <vt:lpstr>Wingdings</vt:lpstr>
      <vt:lpstr>Basis</vt:lpstr>
      <vt:lpstr>PowerPoint Presentation</vt:lpstr>
      <vt:lpstr>Planificarea  afacerii </vt:lpstr>
      <vt:lpstr>Planificarea</vt:lpstr>
      <vt:lpstr>PowerPoint Presentation</vt:lpstr>
      <vt:lpstr>Problemele soluţionate de manageri</vt:lpstr>
      <vt:lpstr>PowerPoint Presentation</vt:lpstr>
      <vt:lpstr>PowerPoint Presentation</vt:lpstr>
      <vt:lpstr>PowerPoint Presentation</vt:lpstr>
      <vt:lpstr>PowerPoint Presentation</vt:lpstr>
      <vt:lpstr>Avantajele planificării</vt:lpstr>
      <vt:lpstr>Funcţiile managementului</vt:lpstr>
      <vt:lpstr>În activitatea antreprenorială pot  fi evidenţiate patru tipuri de planificări: </vt:lpstr>
      <vt:lpstr>Planul de afaceri</vt:lpstr>
      <vt:lpstr>Planul de Afaceri</vt:lpstr>
      <vt:lpstr>Neceistatea elaborării planului de afaceri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Funcţia de planificare</dc:title>
  <dc:creator>Asus</dc:creator>
  <cp:lastModifiedBy>Asus</cp:lastModifiedBy>
  <cp:revision>83</cp:revision>
  <dcterms:created xsi:type="dcterms:W3CDTF">2006-08-16T00:00:00Z</dcterms:created>
  <dcterms:modified xsi:type="dcterms:W3CDTF">2021-09-22T17:08:53Z</dcterms:modified>
</cp:coreProperties>
</file>